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74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42C7C62C-6075-426B-B9CE-B65FA7FF71B9}">
          <p14:sldIdLst>
            <p14:sldId id="256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3"/>
            <p14:sldId id="274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3F0ED"/>
    <a:srgbClr val="E1DAD2"/>
    <a:srgbClr val="FEFEFE"/>
    <a:srgbClr val="C1C9CD"/>
    <a:srgbClr val="7C96A3"/>
    <a:srgbClr val="FFFFFF"/>
    <a:srgbClr val="003374"/>
    <a:srgbClr val="3A5896"/>
    <a:srgbClr val="385592"/>
    <a:srgbClr val="173A8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2519915" y="1376916"/>
            <a:ext cx="4104167" cy="4104167"/>
          </a:xfrm>
          <a:prstGeom prst="ellipse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87769" y="1144770"/>
            <a:ext cx="4568457" cy="4568457"/>
          </a:xfrm>
          <a:prstGeom prst="ellipse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79981" y="232143"/>
            <a:ext cx="4584032" cy="45140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b="1" dirty="0" smtClean="0">
              <a:ln w="0"/>
              <a:solidFill>
                <a:srgbClr val="C00000"/>
              </a:solidFill>
              <a:latin typeface="+mn-lt"/>
            </a:endParaRPr>
          </a:p>
          <a:p>
            <a:endParaRPr lang="ru-RU" sz="5400" b="1" dirty="0">
              <a:ln w="0"/>
              <a:solidFill>
                <a:srgbClr val="C00000"/>
              </a:solidFill>
              <a:latin typeface="+mn-lt"/>
            </a:endParaRPr>
          </a:p>
          <a:p>
            <a:endParaRPr lang="ru-RU" sz="5400" b="1" dirty="0" smtClean="0">
              <a:ln w="0"/>
              <a:solidFill>
                <a:srgbClr val="C00000"/>
              </a:solidFill>
              <a:latin typeface="+mn-lt"/>
            </a:endParaRPr>
          </a:p>
          <a:p>
            <a:endParaRPr lang="ru-RU" sz="5400" b="1" dirty="0">
              <a:ln w="0"/>
              <a:solidFill>
                <a:srgbClr val="C00000"/>
              </a:solidFill>
              <a:latin typeface="+mn-lt"/>
            </a:endParaRPr>
          </a:p>
          <a:p>
            <a:r>
              <a:rPr lang="ru-RU" sz="4800" b="1" dirty="0" smtClean="0">
                <a:ln w="0"/>
                <a:solidFill>
                  <a:srgbClr val="7030A0"/>
                </a:solidFill>
                <a:latin typeface="+mn-lt"/>
              </a:rPr>
              <a:t>Безопасное поведение на дороге, на воде, в лесу и дома</a:t>
            </a:r>
            <a:endParaRPr lang="en-US" sz="4800" b="1" dirty="0">
              <a:ln w="0"/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дома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Дом ассоциируется с надежностью и безопасностью. Но когда дома один остается маленький ребенок, то семейное гнездо превращается в очень опасное </a:t>
            </a:r>
            <a:r>
              <a:rPr lang="ru-RU" sz="3200" dirty="0" smtClean="0"/>
              <a:t>место.</a:t>
            </a:r>
          </a:p>
          <a:p>
            <a:pPr marL="0" indent="0" algn="ctr">
              <a:buNone/>
            </a:pPr>
            <a:r>
              <a:rPr lang="ru-RU" sz="3200" dirty="0" smtClean="0"/>
              <a:t>Не </a:t>
            </a:r>
            <a:r>
              <a:rPr lang="ru-RU" sz="3200" dirty="0"/>
              <a:t>оставляйте ребенка дома одного на длительное время!</a:t>
            </a:r>
          </a:p>
        </p:txBody>
      </p:sp>
    </p:spTree>
    <p:extLst>
      <p:ext uri="{BB962C8B-B14F-4D97-AF65-F5344CB8AC3E}">
        <p14:creationId xmlns:p14="http://schemas.microsoft.com/office/powerpoint/2010/main" xmlns="" val="3059219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u="sng" dirty="0">
                <a:solidFill>
                  <a:srgbClr val="FF0000"/>
                </a:solidFill>
              </a:rPr>
              <a:t>Но если Вам всё-таки пришлось </a:t>
            </a:r>
            <a:r>
              <a:rPr lang="ru-RU" sz="3200" b="1" u="sng" dirty="0" smtClean="0">
                <a:solidFill>
                  <a:srgbClr val="FF0000"/>
                </a:solidFill>
              </a:rPr>
              <a:t>выйти</a:t>
            </a:r>
            <a:r>
              <a:rPr lang="ru-RU" sz="3200" b="1" u="sng" dirty="0">
                <a:solidFill>
                  <a:srgbClr val="FF0000"/>
                </a:solidFill>
              </a:rPr>
              <a:t>, то сначала: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228" y="1287254"/>
            <a:ext cx="8911771" cy="557074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/>
              <a:t>Закройте окна и выходы на балконы, при необходимости </a:t>
            </a:r>
            <a:r>
              <a:rPr lang="ru-RU" sz="2400" dirty="0" smtClean="0"/>
              <a:t>открытыми можно </a:t>
            </a:r>
            <a:r>
              <a:rPr lang="ru-RU" sz="2400" dirty="0"/>
              <a:t>оставить форточки или фрамуги.</a:t>
            </a:r>
          </a:p>
          <a:p>
            <a:pPr algn="just"/>
            <a:r>
              <a:rPr lang="ru-RU" sz="2400" dirty="0" smtClean="0"/>
              <a:t>Перекройте </a:t>
            </a:r>
            <a:r>
              <a:rPr lang="ru-RU" sz="2400" dirty="0"/>
              <a:t>газовый вентиль на трубе.</a:t>
            </a:r>
          </a:p>
          <a:p>
            <a:pPr algn="just"/>
            <a:r>
              <a:rPr lang="ru-RU" sz="2400" dirty="0" smtClean="0"/>
              <a:t>Уберите </a:t>
            </a:r>
            <a:r>
              <a:rPr lang="ru-RU" sz="2400" dirty="0"/>
              <a:t>с плиты кастрюли и чайники с горячей водой – опрокинув </a:t>
            </a:r>
            <a:r>
              <a:rPr lang="ru-RU" sz="2400" dirty="0" smtClean="0"/>
              <a:t>их, ребенок </a:t>
            </a:r>
            <a:r>
              <a:rPr lang="ru-RU" sz="2400" dirty="0"/>
              <a:t>может получить ожоги.</a:t>
            </a:r>
          </a:p>
          <a:p>
            <a:pPr algn="just"/>
            <a:r>
              <a:rPr lang="ru-RU" sz="2400" dirty="0" smtClean="0"/>
              <a:t>Проверьте </a:t>
            </a:r>
            <a:r>
              <a:rPr lang="ru-RU" sz="2400" dirty="0"/>
              <a:t>правильность размещения игрушек, они не </a:t>
            </a:r>
            <a:r>
              <a:rPr lang="ru-RU" sz="2400" dirty="0" smtClean="0"/>
              <a:t>должны находиться </a:t>
            </a:r>
            <a:r>
              <a:rPr lang="ru-RU" sz="2400" dirty="0"/>
              <a:t>на высоте, превышающей рост ребенка, так как </a:t>
            </a:r>
            <a:r>
              <a:rPr lang="ru-RU" sz="2400" dirty="0" smtClean="0"/>
              <a:t>ребенок, пытаясь </a:t>
            </a:r>
            <a:r>
              <a:rPr lang="ru-RU" sz="2400" dirty="0"/>
              <a:t>достать игрушку со шкафа, может получить травму </a:t>
            </a:r>
            <a:r>
              <a:rPr lang="ru-RU" sz="2400" dirty="0" smtClean="0"/>
              <a:t>при падении.</a:t>
            </a:r>
          </a:p>
          <a:p>
            <a:pPr algn="just"/>
            <a:r>
              <a:rPr lang="ru-RU" sz="2400" dirty="0"/>
              <a:t>Выключите и по возможности изолируйте от ребенка </a:t>
            </a:r>
            <a:r>
              <a:rPr lang="ru-RU" sz="2400" dirty="0" smtClean="0"/>
              <a:t>все электроприборы</a:t>
            </a:r>
            <a:r>
              <a:rPr lang="ru-RU" sz="2400" dirty="0"/>
              <a:t>, представляющие для него опасность.</a:t>
            </a:r>
          </a:p>
          <a:p>
            <a:pPr algn="just"/>
            <a:r>
              <a:rPr lang="ru-RU" sz="2400" dirty="0" smtClean="0"/>
              <a:t>Изолируйте </a:t>
            </a:r>
            <a:r>
              <a:rPr lang="ru-RU" sz="2400" dirty="0"/>
              <a:t>от ребенка спички, острые, </a:t>
            </a:r>
            <a:r>
              <a:rPr lang="ru-RU" sz="2400" dirty="0" smtClean="0"/>
              <a:t>легко бьющиеся </a:t>
            </a:r>
            <a:r>
              <a:rPr lang="ru-RU" sz="2400" dirty="0"/>
              <a:t>и</a:t>
            </a:r>
          </a:p>
          <a:p>
            <a:pPr marL="0" indent="0" algn="just">
              <a:buNone/>
            </a:pPr>
            <a:r>
              <a:rPr lang="ru-RU" sz="2400" dirty="0" smtClean="0"/>
              <a:t>    легковоспламеняющиеся </a:t>
            </a:r>
            <a:r>
              <a:rPr lang="ru-RU" sz="2400" dirty="0"/>
              <a:t>предметы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Изолируйте </a:t>
            </a:r>
            <a:r>
              <a:rPr lang="ru-RU" sz="2400" dirty="0"/>
              <a:t>от ребенка лекарства и медицинские </a:t>
            </a:r>
            <a:r>
              <a:rPr lang="ru-RU" sz="2400" dirty="0" err="1" smtClean="0"/>
              <a:t>препараты,средства</a:t>
            </a:r>
            <a:r>
              <a:rPr lang="ru-RU" sz="2400" dirty="0" smtClean="0"/>
              <a:t> </a:t>
            </a:r>
            <a:r>
              <a:rPr lang="ru-RU" sz="2400" dirty="0"/>
              <a:t>для мытья посуды и </a:t>
            </a:r>
            <a:r>
              <a:rPr lang="ru-RU" sz="2400" dirty="0" smtClean="0"/>
              <a:t>уборки помещения</a:t>
            </a:r>
            <a:r>
              <a:rPr lang="ru-RU" sz="2400" dirty="0"/>
              <a:t>. Они могут вызвать раздражение слизистой глаз, </a:t>
            </a:r>
            <a:r>
              <a:rPr lang="ru-RU" sz="2400" dirty="0" smtClean="0"/>
              <a:t>ожоги поверхности </a:t>
            </a:r>
            <a:r>
              <a:rPr lang="ru-RU" sz="2400" dirty="0"/>
              <a:t>кожи, отравление.</a:t>
            </a:r>
          </a:p>
          <a:p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8336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147690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родители!</a:t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1" y="1287254"/>
            <a:ext cx="8418286" cy="488970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dirty="0">
                <a:solidFill>
                  <a:srgbClr val="7030A0"/>
                </a:solidFill>
              </a:rPr>
              <a:t>Мы надеемся, что данный материал поможет вам сформировать и закрепить у своих детей опыт безопасного поведения, который поможет им предвидеть опасности и по возможности избегать их</a:t>
            </a:r>
            <a:r>
              <a:rPr lang="ru-RU" sz="3200" dirty="0" smtClean="0">
                <a:solidFill>
                  <a:srgbClr val="7030A0"/>
                </a:solidFill>
              </a:rPr>
              <a:t>.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360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134198" cy="141592"/>
          </a:xfrm>
        </p:spPr>
        <p:txBody>
          <a:bodyPr>
            <a:normAutofit fontScale="90000"/>
          </a:bodyPr>
          <a:lstStyle/>
          <a:p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459" y="595086"/>
            <a:ext cx="7869890" cy="5581877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Весенне-летний период </a:t>
            </a:r>
            <a:r>
              <a:rPr lang="ru-RU" b="1" dirty="0"/>
              <a:t>характеризуется нарастанием двигательной активности </a:t>
            </a:r>
            <a:r>
              <a:rPr lang="ru-RU" b="1" dirty="0" smtClean="0"/>
              <a:t>ребенка</a:t>
            </a:r>
            <a:r>
              <a:rPr lang="ru-RU" b="1" dirty="0"/>
              <a:t>, </a:t>
            </a:r>
            <a:r>
              <a:rPr lang="ru-RU" b="1" dirty="0" smtClean="0"/>
              <a:t>которая, </a:t>
            </a:r>
            <a:r>
              <a:rPr lang="ru-RU" b="1" dirty="0"/>
              <a:t>сочетаясь с повышенной любознательностью и стремлением к самостоятельности, нередко </a:t>
            </a:r>
            <a:r>
              <a:rPr lang="ru-RU" b="1" dirty="0" smtClean="0"/>
              <a:t>приводит </a:t>
            </a:r>
            <a:r>
              <a:rPr lang="ru-RU" b="1" dirty="0"/>
              <a:t>к </a:t>
            </a:r>
            <a:r>
              <a:rPr lang="ru-RU" b="1" dirty="0" smtClean="0"/>
              <a:t>возникновению </a:t>
            </a:r>
            <a:r>
              <a:rPr lang="ru-RU" b="1" dirty="0"/>
              <a:t>опасных ситуаций</a:t>
            </a:r>
            <a:r>
              <a:rPr lang="ru-RU" b="1" dirty="0" smtClean="0"/>
              <a:t>.</a:t>
            </a:r>
          </a:p>
          <a:p>
            <a:pPr algn="ctr"/>
            <a:r>
              <a:rPr lang="ru-RU" b="1" dirty="0"/>
              <a:t>Главное, что должны помнить родители – ни при каких обстоятельствах не оставлять ребенка без присмотра. </a:t>
            </a:r>
            <a:endParaRPr lang="ru-RU" b="1" dirty="0" smtClean="0"/>
          </a:p>
          <a:p>
            <a:pPr algn="ctr"/>
            <a:r>
              <a:rPr lang="ru-RU" b="1" dirty="0" smtClean="0"/>
              <a:t>Защитить </a:t>
            </a:r>
            <a:r>
              <a:rPr lang="ru-RU" b="1" dirty="0"/>
              <a:t>себя и своих детей от многих проблем, </a:t>
            </a:r>
            <a:r>
              <a:rPr lang="ru-RU" b="1" dirty="0" smtClean="0"/>
              <a:t>с которыми </a:t>
            </a:r>
            <a:r>
              <a:rPr lang="ru-RU" b="1" dirty="0"/>
              <a:t>может столкнуться семья, можно при условии постоянной заботы о безопасности.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28983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Безопасное поведение на дороге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Взрослые ответственны за здоровье детей и должны обеспечить им максимальную безопасность – научить правилам поведения </a:t>
            </a:r>
            <a:r>
              <a:rPr lang="ru-RU" dirty="0" smtClean="0"/>
              <a:t>на дороге. Предоставленные </a:t>
            </a:r>
            <a:r>
              <a:rPr lang="ru-RU" dirty="0"/>
              <a:t>самим себе дети, особенно старшего дошкольного возраста не осознают реальной опасности на дороге.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7486" y="3759200"/>
            <a:ext cx="4644571" cy="268514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xmlns="" val="12992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Рекомендации для </a:t>
            </a:r>
            <a:r>
              <a:rPr lang="ru-RU" dirty="0" smtClean="0">
                <a:solidFill>
                  <a:srgbClr val="C00000"/>
                </a:solidFill>
              </a:rPr>
              <a:t>родителей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229" y="972457"/>
            <a:ext cx="8650514" cy="571862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Готовясь </a:t>
            </a:r>
            <a:r>
              <a:rPr lang="ru-RU" dirty="0"/>
              <a:t>перейти </a:t>
            </a:r>
            <a:r>
              <a:rPr lang="ru-RU" dirty="0" smtClean="0"/>
              <a:t>дорогу, остановитесь </a:t>
            </a:r>
            <a:r>
              <a:rPr lang="ru-RU" dirty="0"/>
              <a:t>и замедлите движение, осмотрите проезжую часть</a:t>
            </a:r>
            <a:r>
              <a:rPr lang="ru-RU" dirty="0" smtClean="0"/>
              <a:t>;</a:t>
            </a:r>
          </a:p>
          <a:p>
            <a:pPr algn="ctr"/>
            <a:r>
              <a:rPr lang="ru-RU" dirty="0" smtClean="0"/>
              <a:t>Привлекайте </a:t>
            </a:r>
            <a:r>
              <a:rPr lang="ru-RU" dirty="0"/>
              <a:t>ребенка к наблюдению за обстановкой на </a:t>
            </a:r>
            <a:r>
              <a:rPr lang="ru-RU" dirty="0" smtClean="0"/>
              <a:t>дороге. Учите </a:t>
            </a:r>
            <a:r>
              <a:rPr lang="ru-RU" dirty="0"/>
              <a:t>ребенка различать приближающиеся транспортные </a:t>
            </a:r>
            <a:r>
              <a:rPr lang="ru-RU" dirty="0" smtClean="0"/>
              <a:t>средства;</a:t>
            </a:r>
          </a:p>
          <a:p>
            <a:pPr algn="ctr"/>
            <a:r>
              <a:rPr lang="ru-RU" dirty="0" smtClean="0"/>
              <a:t>Переходите </a:t>
            </a:r>
            <a:r>
              <a:rPr lang="ru-RU" dirty="0"/>
              <a:t>дорогу только по пешеходным переходам </a:t>
            </a:r>
            <a:r>
              <a:rPr lang="ru-RU" dirty="0" smtClean="0"/>
              <a:t>иначе </a:t>
            </a:r>
            <a:r>
              <a:rPr lang="ru-RU" dirty="0"/>
              <a:t>ребенок привыкнет переходить дорогу, где </a:t>
            </a:r>
            <a:r>
              <a:rPr lang="ru-RU" dirty="0" smtClean="0"/>
              <a:t>придется;</a:t>
            </a:r>
          </a:p>
          <a:p>
            <a:pPr algn="ctr"/>
            <a:r>
              <a:rPr lang="ru-RU" dirty="0" smtClean="0"/>
              <a:t>Не </a:t>
            </a:r>
            <a:r>
              <a:rPr lang="ru-RU" dirty="0"/>
              <a:t>спешите и не бегите, переходите дорогу всегда размеренным шагом</a:t>
            </a:r>
            <a:r>
              <a:rPr lang="ru-RU" dirty="0" smtClean="0"/>
              <a:t>;</a:t>
            </a:r>
          </a:p>
          <a:p>
            <a:pPr algn="ctr"/>
            <a:r>
              <a:rPr lang="ru-RU" dirty="0" smtClean="0"/>
              <a:t>В поездках используйте детское удерживающее устройство;</a:t>
            </a:r>
          </a:p>
          <a:p>
            <a:pPr algn="ctr"/>
            <a:r>
              <a:rPr lang="ru-RU" dirty="0" smtClean="0"/>
              <a:t>В вечернее время обеспечьте своего ребенка светоотражающими элементами.</a:t>
            </a:r>
          </a:p>
          <a:p>
            <a:pPr marL="0" indent="0" algn="ctr">
              <a:buNone/>
            </a:pPr>
            <a:endParaRPr lang="ru-RU" dirty="0" smtClean="0"/>
          </a:p>
          <a:p>
            <a:pPr algn="ctr"/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17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поведения на воде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/>
              <a:t>Д</a:t>
            </a:r>
            <a:r>
              <a:rPr lang="ru-RU" u="sng" dirty="0" smtClean="0"/>
              <a:t>ети </a:t>
            </a:r>
            <a:r>
              <a:rPr lang="ru-RU" u="sng" dirty="0"/>
              <a:t>должны твердо усвоить следующие правила</a:t>
            </a:r>
            <a:r>
              <a:rPr lang="ru-RU" u="sng" dirty="0" smtClean="0"/>
              <a:t>:</a:t>
            </a:r>
          </a:p>
          <a:p>
            <a:pPr marL="0" indent="0">
              <a:buNone/>
            </a:pPr>
            <a:endParaRPr lang="ru-RU" u="sng" dirty="0" smtClean="0"/>
          </a:p>
          <a:p>
            <a:r>
              <a:rPr lang="ru-RU" dirty="0" smtClean="0"/>
              <a:t>Подходить к водоему без сопровождения взрослого категорически запрещено; </a:t>
            </a:r>
            <a:endParaRPr lang="ru-RU" dirty="0"/>
          </a:p>
          <a:p>
            <a:r>
              <a:rPr lang="ru-RU" dirty="0" smtClean="0"/>
              <a:t>игры </a:t>
            </a:r>
            <a:r>
              <a:rPr lang="ru-RU" dirty="0"/>
              <a:t>на воде опасны (нельзя, даже играючи, "топить" своих друзей </a:t>
            </a:r>
            <a:r>
              <a:rPr lang="ru-RU" dirty="0" smtClean="0"/>
              <a:t>или "прятаться</a:t>
            </a:r>
            <a:r>
              <a:rPr lang="ru-RU" dirty="0"/>
              <a:t>" под водой);</a:t>
            </a:r>
          </a:p>
          <a:p>
            <a:r>
              <a:rPr lang="ru-RU" dirty="0" smtClean="0"/>
              <a:t>не </a:t>
            </a:r>
            <a:r>
              <a:rPr lang="ru-RU" dirty="0"/>
              <a:t>следует звать на помощь в шутку.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236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Безопасное поведение в лесу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Прогулка в лес – это очень хороший отдых, который укрепляет здоровье, знакомит ребенка с родной    природой. Но есть некоторые правила, с которыми взрослые должны обязательно ознакомить ребенка, так как лес может таить в себе опасность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Берегите лес от пожара.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779" t="5976" r="4779" b="4735"/>
          <a:stretch/>
        </p:blipFill>
        <p:spPr>
          <a:xfrm>
            <a:off x="4949371" y="3730171"/>
            <a:ext cx="3570515" cy="230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170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513" y="1509486"/>
            <a:ext cx="5452835" cy="2510971"/>
          </a:xfrm>
        </p:spPr>
        <p:txBody>
          <a:bodyPr>
            <a:noAutofit/>
          </a:bodyPr>
          <a:lstStyle/>
          <a:p>
            <a:r>
              <a:rPr lang="ru-RU" sz="2800" dirty="0"/>
              <a:t>Расскажите ребенку о ядовитых грибах и растениях, которые растут в лесу, на полях и лугах.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971" y="2467429"/>
            <a:ext cx="2583541" cy="3759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53215" t="170"/>
          <a:stretch/>
        </p:blipFill>
        <p:spPr>
          <a:xfrm>
            <a:off x="6357257" y="3135086"/>
            <a:ext cx="2016197" cy="2525484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4136571" y="4441371"/>
            <a:ext cx="1428351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22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4742" y="1640114"/>
            <a:ext cx="5467349" cy="3962400"/>
          </a:xfrm>
        </p:spPr>
        <p:txBody>
          <a:bodyPr>
            <a:noAutofit/>
          </a:bodyPr>
          <a:lstStyle/>
          <a:p>
            <a:r>
              <a:rPr lang="ru-RU" sz="2400" dirty="0"/>
              <a:t>Напоминайте ребенку, что ему ни в коем случае нельзя ходить по лесу одному, нужно держаться всегда рядом с родителями. </a:t>
            </a:r>
            <a:br>
              <a:rPr lang="ru-RU" sz="2400" dirty="0"/>
            </a:br>
            <a:r>
              <a:rPr lang="ru-RU" sz="2400" dirty="0"/>
              <a:t>Как только потерял родителей, следует кричать громче, чтобы можно было найти друг друга по голосу, и оставаться на месте.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/>
              <a:t>Малыш </a:t>
            </a:r>
            <a:r>
              <a:rPr lang="ru-RU" sz="2400" u="sng" dirty="0"/>
              <a:t>должен твердо знать, что его обязательно будут </a:t>
            </a:r>
            <a:r>
              <a:rPr lang="ru-RU" sz="2400" u="sng" dirty="0" smtClean="0"/>
              <a:t>искать!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1257" y="1640114"/>
            <a:ext cx="2844799" cy="453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876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Опасная высота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Особую опасность представляют открытые </a:t>
            </a:r>
            <a:r>
              <a:rPr lang="ru-RU" dirty="0" smtClean="0"/>
              <a:t>окна.</a:t>
            </a:r>
          </a:p>
          <a:p>
            <a:r>
              <a:rPr lang="ru-RU" dirty="0"/>
              <a:t>Есть определенная категория детей, которые боятся высоты, но есть дети, у которых инстинкт самосохранения как бы притуплен, и они способны на некоторые необдуманные поступки. </a:t>
            </a:r>
            <a:endParaRPr lang="ru-RU" dirty="0" smtClean="0"/>
          </a:p>
          <a:p>
            <a:r>
              <a:rPr lang="ru-RU" dirty="0"/>
              <a:t>Очень важно, чтобы ребенок осознавал возможные последствия своего поведения и в этом ему можете помочь вы, родители.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3031944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659</TotalTime>
  <Words>597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Безопасное поведение на дороге</vt:lpstr>
      <vt:lpstr>Рекомендации для родителей</vt:lpstr>
      <vt:lpstr>Безопасность поведения на воде</vt:lpstr>
      <vt:lpstr>Безопасное поведение в лесу</vt:lpstr>
      <vt:lpstr>Расскажите ребенку о ядовитых грибах и растениях, которые растут в лесу, на полях и лугах.  </vt:lpstr>
      <vt:lpstr>Напоминайте ребенку, что ему ни в коем случае нельзя ходить по лесу одному, нужно держаться всегда рядом с родителями.  Как только потерял родителей, следует кричать громче, чтобы можно было найти друг друга по голосу, и оставаться на месте.   Малыш должен твердо знать, что его обязательно будут искать! </vt:lpstr>
      <vt:lpstr>Опасная высота</vt:lpstr>
      <vt:lpstr>Безопасность дома</vt:lpstr>
      <vt:lpstr>Но если Вам всё-таки пришлось выйти, то сначала:</vt:lpstr>
      <vt:lpstr>Уважаемые родители! 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1</cp:lastModifiedBy>
  <cp:revision>136</cp:revision>
  <dcterms:created xsi:type="dcterms:W3CDTF">2016-11-18T14:12:19Z</dcterms:created>
  <dcterms:modified xsi:type="dcterms:W3CDTF">2018-05-07T08:37:26Z</dcterms:modified>
</cp:coreProperties>
</file>