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5"/>
  </p:notesMasterIdLst>
  <p:handoutMasterIdLst>
    <p:handoutMasterId r:id="rId16"/>
  </p:handoutMasterIdLst>
  <p:sldIdLst>
    <p:sldId id="573" r:id="rId2"/>
    <p:sldId id="633" r:id="rId3"/>
    <p:sldId id="632" r:id="rId4"/>
    <p:sldId id="635" r:id="rId5"/>
    <p:sldId id="634" r:id="rId6"/>
    <p:sldId id="636" r:id="rId7"/>
    <p:sldId id="637" r:id="rId8"/>
    <p:sldId id="638" r:id="rId9"/>
    <p:sldId id="639" r:id="rId10"/>
    <p:sldId id="640" r:id="rId11"/>
    <p:sldId id="641" r:id="rId12"/>
    <p:sldId id="642" r:id="rId13"/>
    <p:sldId id="643" r:id="rId14"/>
  </p:sldIdLst>
  <p:sldSz cx="12192000" cy="6858000"/>
  <p:notesSz cx="6797675" cy="9926638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20577D47-EB3F-4E5E-B829-BB86A2AA7BD4}">
          <p14:sldIdLst>
            <p14:sldId id="573"/>
            <p14:sldId id="633"/>
            <p14:sldId id="632"/>
            <p14:sldId id="635"/>
            <p14:sldId id="634"/>
            <p14:sldId id="636"/>
            <p14:sldId id="637"/>
            <p14:sldId id="638"/>
            <p14:sldId id="639"/>
            <p14:sldId id="640"/>
            <p14:sldId id="641"/>
            <p14:sldId id="642"/>
            <p14:sldId id="643"/>
          </p14:sldIdLst>
        </p14:section>
      </p14:sectionLst>
    </p:ex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7E4BD"/>
    <a:srgbClr val="E9DB89"/>
    <a:srgbClr val="EFF8D0"/>
    <a:srgbClr val="FF9933"/>
    <a:srgbClr val="000000"/>
    <a:srgbClr val="3379CD"/>
    <a:srgbClr val="2F70BF"/>
    <a:srgbClr val="3333FF"/>
    <a:srgbClr val="4F81BD"/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0A1B5D5-9B99-4C35-A422-299274C87663}" styleName="Средний стиль 1 -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8A107856-5554-42FB-B03E-39F5DBC370BA}" styleName="Средний стиль 4 -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D7AC3CCA-C797-4891-BE02-D94E43425B78}" styleName="Средний стиль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D113A9D2-9D6B-4929-AA2D-F23B5EE8CBE7}" styleName="Стиль из темы 2 - акцент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0505E3EF-67EA-436B-97B2-0124C06EBD24}" styleName="Средний стиль 4 —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 autoAdjust="0"/>
    <p:restoredTop sz="94537" autoAdjust="0"/>
  </p:normalViewPr>
  <p:slideViewPr>
    <p:cSldViewPr>
      <p:cViewPr>
        <p:scale>
          <a:sx n="45" d="100"/>
          <a:sy n="45" d="100"/>
        </p:scale>
        <p:origin x="-1596" y="-546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300" y="10578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160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0" y="8"/>
            <a:ext cx="2946351" cy="496095"/>
          </a:xfrm>
          <a:prstGeom prst="rect">
            <a:avLst/>
          </a:prstGeom>
        </p:spPr>
        <p:txBody>
          <a:bodyPr vert="horz" lIns="90794" tIns="45397" rIns="90794" bIns="45397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49739" y="8"/>
            <a:ext cx="2946351" cy="496095"/>
          </a:xfrm>
          <a:prstGeom prst="rect">
            <a:avLst/>
          </a:prstGeom>
        </p:spPr>
        <p:txBody>
          <a:bodyPr vert="horz" lIns="90794" tIns="45397" rIns="90794" bIns="45397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89249E17-8172-4849-8EAA-A67AD988C886}" type="datetimeFigureOut">
              <a:rPr lang="ru-RU"/>
              <a:pPr>
                <a:defRPr/>
              </a:pPr>
              <a:t>28.09.2023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10" y="9428965"/>
            <a:ext cx="2946351" cy="496094"/>
          </a:xfrm>
          <a:prstGeom prst="rect">
            <a:avLst/>
          </a:prstGeom>
        </p:spPr>
        <p:txBody>
          <a:bodyPr vert="horz" lIns="90794" tIns="45397" rIns="90794" bIns="45397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49739" y="9428965"/>
            <a:ext cx="2946351" cy="496094"/>
          </a:xfrm>
          <a:prstGeom prst="rect">
            <a:avLst/>
          </a:prstGeom>
        </p:spPr>
        <p:txBody>
          <a:bodyPr vert="horz" lIns="90794" tIns="45397" rIns="90794" bIns="45397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AAF2D0DE-5479-499C-97BF-766F33C1F74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248039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0" y="8"/>
            <a:ext cx="2946351" cy="496095"/>
          </a:xfrm>
          <a:prstGeom prst="rect">
            <a:avLst/>
          </a:prstGeom>
        </p:spPr>
        <p:txBody>
          <a:bodyPr vert="horz" lIns="90794" tIns="45397" rIns="90794" bIns="45397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9739" y="8"/>
            <a:ext cx="2946351" cy="496095"/>
          </a:xfrm>
          <a:prstGeom prst="rect">
            <a:avLst/>
          </a:prstGeom>
        </p:spPr>
        <p:txBody>
          <a:bodyPr vert="horz" lIns="90794" tIns="45397" rIns="90794" bIns="45397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E8EF77C4-2B47-477C-B0CD-4E99B4629A1A}" type="datetimeFigureOut">
              <a:rPr lang="ru-RU"/>
              <a:pPr>
                <a:defRPr/>
              </a:pPr>
              <a:t>28.09.2023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0794" tIns="45397" rIns="90794" bIns="45397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932" y="4715278"/>
            <a:ext cx="5437822" cy="4466433"/>
          </a:xfrm>
          <a:prstGeom prst="rect">
            <a:avLst/>
          </a:prstGeom>
        </p:spPr>
        <p:txBody>
          <a:bodyPr vert="horz" lIns="90794" tIns="45397" rIns="90794" bIns="45397" rtlCol="0">
            <a:normAutofit/>
          </a:bodyPr>
          <a:lstStyle/>
          <a:p>
            <a:pPr lvl="0"/>
            <a:r>
              <a:rPr lang="ru-RU" noProof="0"/>
              <a:t>Образец текста</a:t>
            </a:r>
          </a:p>
          <a:p>
            <a:pPr lvl="1"/>
            <a:r>
              <a:rPr lang="ru-RU" noProof="0"/>
              <a:t>Второй уровень</a:t>
            </a:r>
          </a:p>
          <a:p>
            <a:pPr lvl="2"/>
            <a:r>
              <a:rPr lang="ru-RU" noProof="0"/>
              <a:t>Третий уровень</a:t>
            </a:r>
          </a:p>
          <a:p>
            <a:pPr lvl="3"/>
            <a:r>
              <a:rPr lang="ru-RU" noProof="0"/>
              <a:t>Четвертый уровень</a:t>
            </a:r>
          </a:p>
          <a:p>
            <a:pPr lvl="4"/>
            <a:r>
              <a:rPr lang="ru-RU" noProof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0" y="9428965"/>
            <a:ext cx="2946351" cy="496094"/>
          </a:xfrm>
          <a:prstGeom prst="rect">
            <a:avLst/>
          </a:prstGeom>
        </p:spPr>
        <p:txBody>
          <a:bodyPr vert="horz" lIns="90794" tIns="45397" rIns="90794" bIns="45397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9739" y="9428965"/>
            <a:ext cx="2946351" cy="496094"/>
          </a:xfrm>
          <a:prstGeom prst="rect">
            <a:avLst/>
          </a:prstGeom>
        </p:spPr>
        <p:txBody>
          <a:bodyPr vert="horz" lIns="90794" tIns="45397" rIns="90794" bIns="45397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01C261BF-5584-4368-BEB2-10BD2BDEA4F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852789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01600" y="749300"/>
            <a:ext cx="6657975" cy="3744913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B371A5-A6A5-4076-95C3-7F524055BF93}" type="slidenum">
              <a:rPr lang="ru-RU" smtClean="0"/>
              <a:pPr/>
              <a:t>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426796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01600" y="749300"/>
            <a:ext cx="6657975" cy="3744913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B371A5-A6A5-4076-95C3-7F524055BF93}" type="slidenum">
              <a:rPr lang="ru-RU" smtClean="0"/>
              <a:pPr/>
              <a:t>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426796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01600" y="749300"/>
            <a:ext cx="6657975" cy="3744913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B371A5-A6A5-4076-95C3-7F524055BF93}" type="slidenum">
              <a:rPr lang="ru-RU" smtClean="0"/>
              <a:pPr/>
              <a:t>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426796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5EFEB4-02FC-4226-AFAC-B94A526AF13D}" type="datetime1">
              <a:rPr lang="ru-RU"/>
              <a:pPr>
                <a:defRPr/>
              </a:pPr>
              <a:t>28.09.2023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477C3B-0668-4704-9AA5-B445F5E6474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106901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174687-B736-4CBD-B0D5-AE0E719D7F1C}" type="datetime1">
              <a:rPr lang="ru-RU"/>
              <a:pPr>
                <a:defRPr/>
              </a:pPr>
              <a:t>28.09.2023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ABEF6E-BDA8-44A9-9BEE-AD5A6EF7666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4559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6FC411-0EF0-4492-BE6C-E9AC632DC42D}" type="datetime1">
              <a:rPr lang="ru-RU"/>
              <a:pPr>
                <a:defRPr/>
              </a:pPr>
              <a:t>28.09.2023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588876-F098-4228-8B35-6B18469C78E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118789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C05D19-5A5D-44F7-9691-A8520829EBDD}" type="datetime1">
              <a:rPr lang="ru-RU"/>
              <a:pPr>
                <a:defRPr/>
              </a:pPr>
              <a:t>28.09.2023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30977F-2B5A-4F31-A432-12F513195AC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900538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F4A669-943C-4354-ACB9-85EEFA1562C0}" type="datetime1">
              <a:rPr lang="ru-RU"/>
              <a:pPr>
                <a:defRPr/>
              </a:pPr>
              <a:t>28.09.2023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415E9F-B271-4AAD-8B8E-39F25D140C5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35117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315D15-F45E-4F80-9C7E-E3466E4A36A2}" type="datetime1">
              <a:rPr lang="ru-RU"/>
              <a:pPr>
                <a:defRPr/>
              </a:pPr>
              <a:t>28.09.2023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5F9C3A-F514-4B88-A3C3-A593C4FCEE4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946046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70DFCC-E646-49E3-9B99-6BF1067A74DD}" type="datetime1">
              <a:rPr lang="ru-RU"/>
              <a:pPr>
                <a:defRPr/>
              </a:pPr>
              <a:t>28.09.2023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3D27FC-841F-48A5-BCBF-50472F5E77F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01678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410E4D-1158-451B-BDDF-7F615566479D}" type="datetime1">
              <a:rPr lang="ru-RU"/>
              <a:pPr>
                <a:defRPr/>
              </a:pPr>
              <a:t>28.09.2023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BDA6F2-46EA-4047-9962-F709C4AB9F9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71700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43BA94-645C-44D7-8EDF-20B1D4D2B700}" type="datetime1">
              <a:rPr lang="ru-RU"/>
              <a:pPr>
                <a:defRPr/>
              </a:pPr>
              <a:t>28.09.2023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4B6DC0-B65F-4268-ABCD-78BA3F8C99C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98685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7D1C0F-4912-441D-93E1-565F84D748A7}" type="datetime1">
              <a:rPr lang="ru-RU"/>
              <a:pPr>
                <a:defRPr/>
              </a:pPr>
              <a:t>28.09.2023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632D68-1A7A-4910-88DE-71964A20476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552642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5BAFE2-F494-4F79-AC14-8CB6040F606F}" type="datetime1">
              <a:rPr lang="ru-RU"/>
              <a:pPr>
                <a:defRPr/>
              </a:pPr>
              <a:t>28.09.2023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3A2FF2-A936-4B25-9C7C-5BD45F0BAA5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566779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текста</a:t>
            </a:r>
          </a:p>
          <a:p>
            <a:pPr lvl="1"/>
            <a:r>
              <a:rPr lang="ru-RU" altLang="ru-RU"/>
              <a:t>Второй уровень</a:t>
            </a:r>
          </a:p>
          <a:p>
            <a:pPr lvl="2"/>
            <a:r>
              <a:rPr lang="ru-RU" altLang="ru-RU"/>
              <a:t>Третий уровень</a:t>
            </a:r>
          </a:p>
          <a:p>
            <a:pPr lvl="3"/>
            <a:r>
              <a:rPr lang="ru-RU" altLang="ru-RU"/>
              <a:t>Четвертый уровень</a:t>
            </a:r>
          </a:p>
          <a:p>
            <a:pPr lvl="4"/>
            <a:r>
              <a:rPr lang="ru-RU" alt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59E4FBC8-907A-459F-AC16-59FCAB2BCC3B}" type="datetime1">
              <a:rPr lang="ru-RU"/>
              <a:pPr>
                <a:defRPr/>
              </a:pPr>
              <a:t>28.09.2023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1F5B6EA4-CE5F-4B14-A666-63DEFCAEC21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1"/>
          <p:cNvPicPr>
            <a:picLocks noChangeAspect="1" noChangeArrowheads="1"/>
          </p:cNvPicPr>
          <p:nvPr/>
        </p:nvPicPr>
        <p:blipFill rotWithShape="1">
          <a:blip r:embed="rId2" cstate="print">
            <a:lum contrast="12000"/>
          </a:blip>
          <a:srcRect t="-2128" b="-2128"/>
          <a:stretch/>
        </p:blipFill>
        <p:spPr bwMode="auto">
          <a:xfrm>
            <a:off x="123123" y="227355"/>
            <a:ext cx="960000" cy="1181973"/>
          </a:xfrm>
          <a:prstGeom prst="rect">
            <a:avLst/>
          </a:prstGeom>
          <a:noFill/>
        </p:spPr>
      </p:pic>
      <p:sp>
        <p:nvSpPr>
          <p:cNvPr id="4" name="Rectangle 3"/>
          <p:cNvSpPr txBox="1">
            <a:spLocks noChangeArrowheads="1"/>
          </p:cNvSpPr>
          <p:nvPr/>
        </p:nvSpPr>
        <p:spPr bwMode="auto">
          <a:xfrm>
            <a:off x="1056348" y="349627"/>
            <a:ext cx="10638219" cy="6723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1440" tIns="45720" rIns="91440" bIns="45720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rgbClr val="A88000"/>
                </a:solidFill>
                <a:latin typeface="Times New Roman" pitchFamily="18" charset="0"/>
                <a:cs typeface="Times New Roman" pitchFamily="18" charset="0"/>
              </a:rPr>
              <a:t>МИНИСТЕРСТВО ОБРАЗОВАНИЯ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rgbClr val="A88000"/>
                </a:solidFill>
                <a:latin typeface="Times New Roman" pitchFamily="18" charset="0"/>
                <a:cs typeface="Times New Roman" pitchFamily="18" charset="0"/>
              </a:rPr>
              <a:t>ТВЕРСКОЙ ОБЛАСТИ</a:t>
            </a:r>
          </a:p>
          <a:p>
            <a:pPr>
              <a:defRPr/>
            </a:pPr>
            <a:endParaRPr lang="ru-RU" sz="2400" b="1" dirty="0">
              <a:solidFill>
                <a:srgbClr val="A88000"/>
              </a:solidFill>
              <a:effectLst>
                <a:outerShdw blurRad="50000" dist="30000" dir="5400000" algn="tl" rotWithShape="0">
                  <a:srgbClr val="000000">
                    <a:alpha val="3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Содержимое 4"/>
          <p:cNvSpPr txBox="1">
            <a:spLocks/>
          </p:cNvSpPr>
          <p:nvPr/>
        </p:nvSpPr>
        <p:spPr>
          <a:xfrm>
            <a:off x="1343472" y="1916832"/>
            <a:ext cx="10225136" cy="3193013"/>
          </a:xfrm>
          <a:prstGeom prst="rect">
            <a:avLst/>
          </a:prstGeom>
        </p:spPr>
        <p:txBody>
          <a:bodyPr lIns="91440" tIns="45720" rIns="91440" bIns="45720">
            <a:no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algn="ctr">
              <a:buNone/>
              <a:defRPr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Отчет о реализации плана мероприятий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Правительства Тверской области, органов местного самоуправления муниципальных образований Тверской области по профилактике детского травматизма на период с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28 августа по 01 октября 2023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года </a:t>
            </a: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2063550" y="5949280"/>
            <a:ext cx="8896271" cy="4205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91440" tIns="45720" rIns="91440" bIns="45720">
            <a:spAutoFit/>
          </a:bodyPr>
          <a:lstStyle/>
          <a:p>
            <a:pPr algn="ctr">
              <a:defRPr/>
            </a:pPr>
            <a:endParaRPr lang="ru-RU" sz="2133" b="1" dirty="0">
              <a:solidFill>
                <a:srgbClr val="A88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136168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F3D27FC-841F-48A5-BCBF-50472F5E77FE}" type="slidenum">
              <a:rPr lang="ru-RU" smtClean="0"/>
              <a:pPr>
                <a:defRPr/>
              </a:pPr>
              <a:t>10</a:t>
            </a:fld>
            <a:endParaRPr lang="ru-RU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392" y="620688"/>
            <a:ext cx="4968552" cy="58326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5960" y="620688"/>
            <a:ext cx="6048672" cy="57606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1549784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A30977F-2B5A-4F31-A432-12F513195ACA}" type="slidenum">
              <a:rPr lang="ru-RU" smtClean="0"/>
              <a:pPr>
                <a:defRPr/>
              </a:pPr>
              <a:t>11</a:t>
            </a:fld>
            <a:endParaRPr lang="ru-RU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9536" y="548680"/>
            <a:ext cx="8568952" cy="55774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288442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59496" y="332656"/>
            <a:ext cx="10094912" cy="1152127"/>
          </a:xfrm>
        </p:spPr>
        <p:txBody>
          <a:bodyPr/>
          <a:lstStyle/>
          <a:p>
            <a:pPr lvl="0" algn="l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 smtClean="0">
                <a:solidFill>
                  <a:srgbClr val="A88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/>
            </a:r>
            <a:br>
              <a:rPr lang="ru-RU" sz="2000" b="1" dirty="0" smtClean="0">
                <a:solidFill>
                  <a:srgbClr val="A88000"/>
                </a:solidFill>
                <a:latin typeface="Times New Roman" pitchFamily="18" charset="0"/>
                <a:ea typeface="+mn-ea"/>
                <a:cs typeface="Times New Roman" pitchFamily="18" charset="0"/>
              </a:rPr>
            </a:br>
            <a:r>
              <a:rPr lang="ru-RU" sz="2000" b="1" dirty="0" smtClean="0">
                <a:solidFill>
                  <a:srgbClr val="A88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МИНИСТЕРСТВО </a:t>
            </a:r>
            <a:r>
              <a:rPr lang="ru-RU" sz="2000" b="1" dirty="0">
                <a:solidFill>
                  <a:srgbClr val="A88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ОБРАЗОВАНИЯ</a:t>
            </a:r>
            <a:br>
              <a:rPr lang="ru-RU" sz="2000" b="1" dirty="0">
                <a:solidFill>
                  <a:srgbClr val="A88000"/>
                </a:solidFill>
                <a:latin typeface="Times New Roman" pitchFamily="18" charset="0"/>
                <a:ea typeface="+mn-ea"/>
                <a:cs typeface="Times New Roman" pitchFamily="18" charset="0"/>
              </a:rPr>
            </a:br>
            <a:r>
              <a:rPr lang="ru-RU" sz="2000" b="1" dirty="0">
                <a:solidFill>
                  <a:srgbClr val="A88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ТВЕРСКОЙ ОБЛАСТИ</a:t>
            </a:r>
            <a:br>
              <a:rPr lang="ru-RU" sz="2000" b="1" dirty="0">
                <a:solidFill>
                  <a:srgbClr val="A88000"/>
                </a:solidFill>
                <a:latin typeface="Times New Roman" pitchFamily="18" charset="0"/>
                <a:ea typeface="+mn-ea"/>
                <a:cs typeface="Times New Roman" pitchFamily="18" charset="0"/>
              </a:rPr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0" indent="0" algn="ctr" eaLnBrk="1" hangingPunct="1">
              <a:spcBef>
                <a:spcPct val="0"/>
              </a:spcBef>
              <a:buNone/>
              <a:defRPr/>
            </a:pPr>
            <a:r>
              <a:rPr lang="ru-RU" sz="2800" b="1" dirty="0"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25 сентября с работниками детского сада организован инструктаж по темам пожарной безопасности и антитеррористической защищенности.</a:t>
            </a:r>
          </a:p>
          <a:p>
            <a:pPr marL="0" lvl="0" indent="0" algn="ctr" eaLnBrk="1" hangingPunct="1">
              <a:spcBef>
                <a:spcPct val="0"/>
              </a:spcBef>
              <a:buNone/>
              <a:defRPr/>
            </a:pPr>
            <a:r>
              <a:rPr lang="ru-RU" sz="2800" b="1" dirty="0"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       26 сентября прошла плановая тренировка по теме: «Действия персонала и обучающихся в случае угрозы террористического характера»</a:t>
            </a:r>
          </a:p>
          <a:p>
            <a:pPr marL="0" lvl="0" indent="0" algn="ctr" eaLnBrk="1" hangingPunct="1">
              <a:spcBef>
                <a:spcPct val="0"/>
              </a:spcBef>
              <a:buNone/>
              <a:defRPr/>
            </a:pPr>
            <a:r>
              <a:rPr lang="ru-RU" sz="2800" b="1" dirty="0"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       28 сентября проведена плановая тренировочная эвакуация персонала и обучающихся по теме: ««Действия персонала и обучающихся в случае обнаружения пожара»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A30977F-2B5A-4F31-A432-12F513195ACA}" type="slidenum">
              <a:rPr lang="ru-RU" smtClean="0"/>
              <a:pPr>
                <a:defRPr/>
              </a:pPr>
              <a:t>12</a:t>
            </a:fld>
            <a:endParaRPr lang="ru-RU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9376" y="332657"/>
            <a:ext cx="1080120" cy="12961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6420832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F5F9C3A-F514-4B88-A3C3-A593C4FCEE43}" type="slidenum">
              <a:rPr lang="ru-RU" smtClean="0"/>
              <a:pPr>
                <a:defRPr/>
              </a:pPr>
              <a:t>13</a:t>
            </a:fld>
            <a:endParaRPr lang="ru-RU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384" y="692696"/>
            <a:ext cx="5256584" cy="55446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23992" y="692696"/>
            <a:ext cx="5408461" cy="54334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957462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1"/>
          <p:cNvPicPr>
            <a:picLocks noChangeAspect="1" noChangeArrowheads="1"/>
          </p:cNvPicPr>
          <p:nvPr/>
        </p:nvPicPr>
        <p:blipFill rotWithShape="1">
          <a:blip r:embed="rId2" cstate="print">
            <a:lum contrast="12000"/>
          </a:blip>
          <a:srcRect t="-2128" b="-2128"/>
          <a:stretch/>
        </p:blipFill>
        <p:spPr bwMode="auto">
          <a:xfrm>
            <a:off x="123123" y="227355"/>
            <a:ext cx="960000" cy="1181973"/>
          </a:xfrm>
          <a:prstGeom prst="rect">
            <a:avLst/>
          </a:prstGeom>
          <a:noFill/>
        </p:spPr>
      </p:pic>
      <p:sp>
        <p:nvSpPr>
          <p:cNvPr id="4" name="Rectangle 3"/>
          <p:cNvSpPr txBox="1">
            <a:spLocks noChangeArrowheads="1"/>
          </p:cNvSpPr>
          <p:nvPr/>
        </p:nvSpPr>
        <p:spPr bwMode="auto">
          <a:xfrm>
            <a:off x="1056348" y="349627"/>
            <a:ext cx="10638219" cy="9191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1440" tIns="45720" rIns="91440" bIns="45720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rgbClr val="A88000"/>
                </a:solidFill>
                <a:latin typeface="Times New Roman" pitchFamily="18" charset="0"/>
                <a:cs typeface="Times New Roman" pitchFamily="18" charset="0"/>
              </a:rPr>
              <a:t>МИНИСТЕРСТВО ОБРАЗОВАНИЯ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rgbClr val="A88000"/>
                </a:solidFill>
                <a:latin typeface="Times New Roman" pitchFamily="18" charset="0"/>
                <a:cs typeface="Times New Roman" pitchFamily="18" charset="0"/>
              </a:rPr>
              <a:t>ТВЕРСКОЙ ОБЛАСТИ</a:t>
            </a:r>
          </a:p>
          <a:p>
            <a:pPr>
              <a:defRPr/>
            </a:pPr>
            <a:endParaRPr lang="ru-RU" sz="2000" b="1" dirty="0">
              <a:solidFill>
                <a:srgbClr val="A88000"/>
              </a:solidFill>
              <a:effectLst>
                <a:outerShdw blurRad="50000" dist="30000" dir="5400000" algn="tl" rotWithShape="0">
                  <a:srgbClr val="000000">
                    <a:alpha val="3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endParaRPr lang="ru-RU" sz="2000" b="1" dirty="0">
              <a:solidFill>
                <a:srgbClr val="A88000"/>
              </a:solidFill>
              <a:effectLst>
                <a:outerShdw blurRad="50000" dist="30000" dir="5400000" algn="tl" rotWithShape="0">
                  <a:srgbClr val="000000">
                    <a:alpha val="3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endParaRPr lang="ru-RU" sz="2400" b="1" dirty="0">
              <a:solidFill>
                <a:srgbClr val="A88000"/>
              </a:solidFill>
              <a:effectLst>
                <a:outerShdw blurRad="50000" dist="30000" dir="5400000" algn="tl" rotWithShape="0">
                  <a:srgbClr val="000000">
                    <a:alpha val="3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Содержимое 4"/>
          <p:cNvSpPr txBox="1">
            <a:spLocks/>
          </p:cNvSpPr>
          <p:nvPr/>
        </p:nvSpPr>
        <p:spPr>
          <a:xfrm>
            <a:off x="1343472" y="1916832"/>
            <a:ext cx="10225136" cy="3193013"/>
          </a:xfrm>
          <a:prstGeom prst="rect">
            <a:avLst/>
          </a:prstGeom>
        </p:spPr>
        <p:txBody>
          <a:bodyPr lIns="91440" tIns="45720" rIns="91440" bIns="45720">
            <a:no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algn="ctr">
              <a:buNone/>
              <a:defRPr/>
            </a:pP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2063550" y="5949280"/>
            <a:ext cx="8896271" cy="4205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91440" tIns="45720" rIns="91440" bIns="45720">
            <a:spAutoFit/>
          </a:bodyPr>
          <a:lstStyle/>
          <a:p>
            <a:pPr algn="ctr">
              <a:defRPr/>
            </a:pPr>
            <a:endParaRPr lang="ru-RU" sz="2133" b="1" dirty="0">
              <a:solidFill>
                <a:srgbClr val="A88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012420" y="2008237"/>
            <a:ext cx="9616349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dirty="0"/>
              <a:t>В период с </a:t>
            </a:r>
            <a:r>
              <a:rPr lang="ru-RU" sz="2400" b="1" dirty="0" smtClean="0"/>
              <a:t>28 августа </a:t>
            </a:r>
            <a:r>
              <a:rPr lang="ru-RU" sz="2400" b="1" dirty="0"/>
              <a:t>по </a:t>
            </a:r>
            <a:r>
              <a:rPr lang="ru-RU" sz="2400" b="1" dirty="0" smtClean="0"/>
              <a:t>01 сентября 2023 года изданы </a:t>
            </a:r>
            <a:r>
              <a:rPr lang="ru-RU" sz="2400" b="1" dirty="0"/>
              <a:t>приказы об обеспечении безопасности в МДОУ </a:t>
            </a:r>
            <a:r>
              <a:rPr lang="ru-RU" sz="2400" b="1" dirty="0" err="1"/>
              <a:t>Оковецкий</a:t>
            </a:r>
            <a:r>
              <a:rPr lang="ru-RU" sz="2400" b="1" dirty="0"/>
              <a:t> детский сад «Родничок</a:t>
            </a:r>
            <a:r>
              <a:rPr lang="ru-RU" sz="2400" b="1" dirty="0" smtClean="0"/>
              <a:t>».</a:t>
            </a:r>
          </a:p>
          <a:p>
            <a:pPr algn="just"/>
            <a:endParaRPr lang="ru-RU" sz="2400" b="1" dirty="0" smtClean="0"/>
          </a:p>
          <a:p>
            <a:pPr algn="just"/>
            <a:r>
              <a:rPr lang="ru-RU" sz="2400" b="1" dirty="0" smtClean="0"/>
              <a:t>29 и 30 августа проведены практические тренировки с персоналом по темам антитеррористической безопасности.</a:t>
            </a:r>
          </a:p>
          <a:p>
            <a:pPr algn="just"/>
            <a:endParaRPr lang="ru-RU" sz="2400" b="1" dirty="0" smtClean="0"/>
          </a:p>
          <a:p>
            <a:pPr algn="just"/>
            <a:r>
              <a:rPr lang="ru-RU" sz="2400" b="1" dirty="0" smtClean="0"/>
              <a:t>31 августа с персоналом проведен инструктаж по темам обеспечения пожарной безопасности.</a:t>
            </a:r>
            <a:endParaRPr lang="ru-RU" sz="2400" b="1" dirty="0"/>
          </a:p>
        </p:txBody>
      </p:sp>
    </p:spTree>
    <p:extLst>
      <p:ext uri="{BB962C8B-B14F-4D97-AF65-F5344CB8AC3E}">
        <p14:creationId xmlns:p14="http://schemas.microsoft.com/office/powerpoint/2010/main" val="37051954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Заголовок 20"/>
          <p:cNvSpPr>
            <a:spLocks noGrp="1"/>
          </p:cNvSpPr>
          <p:nvPr>
            <p:ph type="title"/>
          </p:nvPr>
        </p:nvSpPr>
        <p:spPr>
          <a:xfrm>
            <a:off x="1127448" y="404664"/>
            <a:ext cx="10441160" cy="753254"/>
          </a:xfrm>
          <a:noFill/>
        </p:spPr>
        <p:txBody>
          <a:bodyPr>
            <a:noAutofit/>
          </a:bodyPr>
          <a:lstStyle/>
          <a:p>
            <a:r>
              <a:rPr lang="ru-RU" sz="2000" b="1" dirty="0" smtClean="0">
                <a:solidFill>
                  <a:srgbClr val="A88000"/>
                </a:solidFill>
                <a:latin typeface="Times New Roman" pitchFamily="18" charset="0"/>
                <a:cs typeface="Times New Roman" pitchFamily="18" charset="0"/>
              </a:rPr>
              <a:t>МУНИЦИПАЛИТЕТ</a:t>
            </a:r>
            <a:endParaRPr lang="ru-RU" sz="2000" dirty="0">
              <a:solidFill>
                <a:srgbClr val="A88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2" y="4976981"/>
            <a:ext cx="7404636" cy="720080"/>
          </a:xfrm>
          <a:prstGeom prst="rect">
            <a:avLst/>
          </a:prstGeom>
          <a:ln>
            <a:noFill/>
          </a:ln>
        </p:spPr>
        <p:txBody>
          <a:bodyPr lIns="0" tIns="0" rIns="18288" bIns="0" anchor="b">
            <a:normAutofit fontScale="97500"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600" kern="0" dirty="0">
              <a:solidFill>
                <a:schemeClr val="accent1">
                  <a:lumMod val="60000"/>
                  <a:lumOff val="40000"/>
                </a:schemeClr>
              </a:solidFill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8976320" y="2636912"/>
            <a:ext cx="671459" cy="4320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" name="Рисунок 1"/>
          <p:cNvPicPr>
            <a:picLocks noChangeAspect="1" noChangeArrowheads="1"/>
          </p:cNvPicPr>
          <p:nvPr/>
        </p:nvPicPr>
        <p:blipFill rotWithShape="1">
          <a:blip r:embed="rId3" cstate="print">
            <a:lum contrast="12000"/>
          </a:blip>
          <a:srcRect t="-2128" b="-2128"/>
          <a:stretch/>
        </p:blipFill>
        <p:spPr bwMode="auto">
          <a:xfrm>
            <a:off x="123123" y="227355"/>
            <a:ext cx="960000" cy="1181973"/>
          </a:xfrm>
          <a:prstGeom prst="rect">
            <a:avLst/>
          </a:prstGeom>
          <a:noFill/>
        </p:spPr>
      </p:pic>
      <p:sp>
        <p:nvSpPr>
          <p:cNvPr id="5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11552238" y="6337300"/>
            <a:ext cx="454023" cy="40957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4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3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31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ru-RU" altLang="ru-RU" sz="1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1415480" y="980728"/>
            <a:ext cx="10009112" cy="648072"/>
          </a:xfrm>
          <a:prstGeom prst="rect">
            <a:avLst/>
          </a:prstGeom>
          <a:solidFill>
            <a:schemeClr val="accent3">
              <a:lumMod val="20000"/>
              <a:lumOff val="80000"/>
              <a:alpha val="31000"/>
            </a:schemeClr>
          </a:solidFill>
          <a:ln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indent="0" algn="just">
              <a:defRPr/>
            </a:pPr>
            <a:r>
              <a:rPr lang="ru-RU" sz="2400" b="1" dirty="0" smtClean="0"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Просмотр мультфильма «Азбука безопасности» 1 сентября</a:t>
            </a:r>
          </a:p>
        </p:txBody>
      </p:sp>
      <p:pic>
        <p:nvPicPr>
          <p:cNvPr id="1027" name="Picture 3" descr="C:\Users\1\Downloads\IMG-20230901-WA0002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7568" y="1628800"/>
            <a:ext cx="8568952" cy="5229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614754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59496" y="332656"/>
            <a:ext cx="10094912" cy="1152127"/>
          </a:xfrm>
        </p:spPr>
        <p:txBody>
          <a:bodyPr/>
          <a:lstStyle/>
          <a:p>
            <a:pPr lvl="0" algn="l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 smtClean="0">
                <a:solidFill>
                  <a:srgbClr val="A88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/>
            </a:r>
            <a:br>
              <a:rPr lang="ru-RU" sz="2000" b="1" dirty="0" smtClean="0">
                <a:solidFill>
                  <a:srgbClr val="A88000"/>
                </a:solidFill>
                <a:latin typeface="Times New Roman" pitchFamily="18" charset="0"/>
                <a:ea typeface="+mn-ea"/>
                <a:cs typeface="Times New Roman" pitchFamily="18" charset="0"/>
              </a:rPr>
            </a:br>
            <a:r>
              <a:rPr lang="ru-RU" sz="2000" b="1" dirty="0" smtClean="0">
                <a:solidFill>
                  <a:srgbClr val="A88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МИНИСТЕРСТВО </a:t>
            </a:r>
            <a:r>
              <a:rPr lang="ru-RU" sz="2000" b="1" dirty="0">
                <a:solidFill>
                  <a:srgbClr val="A88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ОБРАЗОВАНИЯ</a:t>
            </a:r>
            <a:br>
              <a:rPr lang="ru-RU" sz="2000" b="1" dirty="0">
                <a:solidFill>
                  <a:srgbClr val="A88000"/>
                </a:solidFill>
                <a:latin typeface="Times New Roman" pitchFamily="18" charset="0"/>
                <a:ea typeface="+mn-ea"/>
                <a:cs typeface="Times New Roman" pitchFamily="18" charset="0"/>
              </a:rPr>
            </a:br>
            <a:r>
              <a:rPr lang="ru-RU" sz="2000" b="1" dirty="0">
                <a:solidFill>
                  <a:srgbClr val="A88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ТВЕРСКОЙ ОБЛАСТИ</a:t>
            </a:r>
            <a:br>
              <a:rPr lang="ru-RU" sz="2000" b="1" dirty="0">
                <a:solidFill>
                  <a:srgbClr val="A88000"/>
                </a:solidFill>
                <a:latin typeface="Times New Roman" pitchFamily="18" charset="0"/>
                <a:ea typeface="+mn-ea"/>
                <a:cs typeface="Times New Roman" pitchFamily="18" charset="0"/>
              </a:rPr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b="1" dirty="0" smtClean="0"/>
              <a:t>В период с 4 по 8 сентября с детьми проводились занятия на темы безопасности в быту, на улице, на дороге.</a:t>
            </a:r>
          </a:p>
          <a:p>
            <a:pPr marL="0" indent="0">
              <a:buNone/>
            </a:pPr>
            <a:r>
              <a:rPr lang="ru-RU" b="1" u="sng" dirty="0" smtClean="0"/>
              <a:t>Занятия включали в себя: </a:t>
            </a:r>
          </a:p>
          <a:p>
            <a:r>
              <a:rPr lang="ru-RU" b="1" dirty="0" smtClean="0"/>
              <a:t>просмотр мультфильмов;</a:t>
            </a:r>
          </a:p>
          <a:p>
            <a:r>
              <a:rPr lang="ru-RU" b="1" dirty="0"/>
              <a:t>б</a:t>
            </a:r>
            <a:r>
              <a:rPr lang="ru-RU" b="1" dirty="0" smtClean="0"/>
              <a:t>еседы;</a:t>
            </a:r>
          </a:p>
          <a:p>
            <a:r>
              <a:rPr lang="ru-RU" b="1" dirty="0"/>
              <a:t>р</a:t>
            </a:r>
            <a:r>
              <a:rPr lang="ru-RU" b="1" dirty="0" smtClean="0"/>
              <a:t>аскрашивание картинок.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A30977F-2B5A-4F31-A432-12F513195ACA}" type="slidenum">
              <a:rPr lang="ru-RU" smtClean="0"/>
              <a:pPr>
                <a:defRPr/>
              </a:pPr>
              <a:t>4</a:t>
            </a:fld>
            <a:endParaRPr lang="ru-RU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9376" y="332657"/>
            <a:ext cx="1080120" cy="12961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028543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Заголовок 20"/>
          <p:cNvSpPr>
            <a:spLocks noGrp="1"/>
          </p:cNvSpPr>
          <p:nvPr>
            <p:ph type="title"/>
          </p:nvPr>
        </p:nvSpPr>
        <p:spPr>
          <a:xfrm>
            <a:off x="1127448" y="404664"/>
            <a:ext cx="10441160" cy="753254"/>
          </a:xfrm>
          <a:noFill/>
        </p:spPr>
        <p:txBody>
          <a:bodyPr>
            <a:noAutofit/>
          </a:bodyPr>
          <a:lstStyle/>
          <a:p>
            <a:r>
              <a:rPr lang="ru-RU" sz="2000" b="1" dirty="0" smtClean="0">
                <a:solidFill>
                  <a:srgbClr val="A88000"/>
                </a:solidFill>
                <a:latin typeface="Times New Roman" pitchFamily="18" charset="0"/>
                <a:cs typeface="Times New Roman" pitchFamily="18" charset="0"/>
              </a:rPr>
              <a:t>МУНИЦИПАЛИТЕТ</a:t>
            </a:r>
            <a:endParaRPr lang="ru-RU" sz="2000" dirty="0">
              <a:solidFill>
                <a:srgbClr val="A88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2" y="4976981"/>
            <a:ext cx="7404636" cy="720080"/>
          </a:xfrm>
          <a:prstGeom prst="rect">
            <a:avLst/>
          </a:prstGeom>
          <a:ln>
            <a:noFill/>
          </a:ln>
        </p:spPr>
        <p:txBody>
          <a:bodyPr lIns="0" tIns="0" rIns="18288" bIns="0" anchor="b">
            <a:normAutofit fontScale="97500"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600" kern="0" dirty="0">
              <a:solidFill>
                <a:schemeClr val="accent1">
                  <a:lumMod val="60000"/>
                  <a:lumOff val="40000"/>
                </a:schemeClr>
              </a:solidFill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8976320" y="2636912"/>
            <a:ext cx="671459" cy="4320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" name="Рисунок 1"/>
          <p:cNvPicPr>
            <a:picLocks noChangeAspect="1" noChangeArrowheads="1"/>
          </p:cNvPicPr>
          <p:nvPr/>
        </p:nvPicPr>
        <p:blipFill rotWithShape="1">
          <a:blip r:embed="rId3" cstate="print">
            <a:lum contrast="12000"/>
          </a:blip>
          <a:srcRect t="-2128" b="-2128"/>
          <a:stretch/>
        </p:blipFill>
        <p:spPr bwMode="auto">
          <a:xfrm>
            <a:off x="123123" y="227355"/>
            <a:ext cx="960000" cy="1181973"/>
          </a:xfrm>
          <a:prstGeom prst="rect">
            <a:avLst/>
          </a:prstGeom>
          <a:noFill/>
        </p:spPr>
      </p:pic>
      <p:sp>
        <p:nvSpPr>
          <p:cNvPr id="5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11552238" y="6337300"/>
            <a:ext cx="454023" cy="40957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4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3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31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ru-RU" altLang="ru-RU" sz="1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1415480" y="980728"/>
            <a:ext cx="10009112" cy="648072"/>
          </a:xfrm>
          <a:prstGeom prst="rect">
            <a:avLst/>
          </a:prstGeom>
          <a:solidFill>
            <a:schemeClr val="accent3">
              <a:lumMod val="20000"/>
              <a:lumOff val="80000"/>
              <a:alpha val="31000"/>
            </a:schemeClr>
          </a:solidFill>
          <a:ln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indent="0" algn="just">
              <a:defRPr/>
            </a:pPr>
            <a:r>
              <a:rPr lang="ru-RU" sz="2400" b="1" dirty="0"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Занятие на тему « Моя безопасность дома и на улице»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5640" y="1628800"/>
            <a:ext cx="6113735" cy="49685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188173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59496" y="332656"/>
            <a:ext cx="10094912" cy="1152127"/>
          </a:xfrm>
        </p:spPr>
        <p:txBody>
          <a:bodyPr/>
          <a:lstStyle/>
          <a:p>
            <a:pPr lvl="0" algn="l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 smtClean="0">
                <a:solidFill>
                  <a:srgbClr val="A88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/>
            </a:r>
            <a:br>
              <a:rPr lang="ru-RU" sz="2000" b="1" dirty="0" smtClean="0">
                <a:solidFill>
                  <a:srgbClr val="A88000"/>
                </a:solidFill>
                <a:latin typeface="Times New Roman" pitchFamily="18" charset="0"/>
                <a:ea typeface="+mn-ea"/>
                <a:cs typeface="Times New Roman" pitchFamily="18" charset="0"/>
              </a:rPr>
            </a:br>
            <a:r>
              <a:rPr lang="ru-RU" sz="2000" b="1" dirty="0" smtClean="0">
                <a:solidFill>
                  <a:srgbClr val="A88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МИНИСТЕРСТВО </a:t>
            </a:r>
            <a:r>
              <a:rPr lang="ru-RU" sz="2000" b="1" dirty="0">
                <a:solidFill>
                  <a:srgbClr val="A88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ОБРАЗОВАНИЯ</a:t>
            </a:r>
            <a:br>
              <a:rPr lang="ru-RU" sz="2000" b="1" dirty="0">
                <a:solidFill>
                  <a:srgbClr val="A88000"/>
                </a:solidFill>
                <a:latin typeface="Times New Roman" pitchFamily="18" charset="0"/>
                <a:ea typeface="+mn-ea"/>
                <a:cs typeface="Times New Roman" pitchFamily="18" charset="0"/>
              </a:rPr>
            </a:br>
            <a:r>
              <a:rPr lang="ru-RU" sz="2000" b="1" dirty="0">
                <a:solidFill>
                  <a:srgbClr val="A88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ТВЕРСКОЙ ОБЛАСТИ</a:t>
            </a:r>
            <a:br>
              <a:rPr lang="ru-RU" sz="2000" b="1" dirty="0">
                <a:solidFill>
                  <a:srgbClr val="A88000"/>
                </a:solidFill>
                <a:latin typeface="Times New Roman" pitchFamily="18" charset="0"/>
                <a:ea typeface="+mn-ea"/>
                <a:cs typeface="Times New Roman" pitchFamily="18" charset="0"/>
              </a:rPr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b="1" dirty="0" smtClean="0"/>
              <a:t>В период с 11 по 15 сентября внимание было направлено на закрепление правил дорожного движения:</a:t>
            </a:r>
          </a:p>
          <a:p>
            <a:pPr marL="0" indent="0">
              <a:buNone/>
            </a:pPr>
            <a:endParaRPr lang="ru-RU" b="1" u="sng" dirty="0" smtClean="0"/>
          </a:p>
          <a:p>
            <a:r>
              <a:rPr lang="ru-RU" b="1" dirty="0" smtClean="0"/>
              <a:t>Занятие «Дорожные знаки»;</a:t>
            </a:r>
          </a:p>
          <a:p>
            <a:r>
              <a:rPr lang="ru-RU" b="1" dirty="0" smtClean="0"/>
              <a:t>Практическое занятие «Пешеходный переход»;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A30977F-2B5A-4F31-A432-12F513195ACA}" type="slidenum">
              <a:rPr lang="ru-RU" smtClean="0"/>
              <a:pPr>
                <a:defRPr/>
              </a:pPr>
              <a:t>6</a:t>
            </a:fld>
            <a:endParaRPr lang="ru-RU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9376" y="332657"/>
            <a:ext cx="1080120" cy="12961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6948869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Заголовок 20"/>
          <p:cNvSpPr>
            <a:spLocks noGrp="1"/>
          </p:cNvSpPr>
          <p:nvPr>
            <p:ph type="title"/>
          </p:nvPr>
        </p:nvSpPr>
        <p:spPr>
          <a:xfrm>
            <a:off x="1127448" y="404664"/>
            <a:ext cx="10441160" cy="753254"/>
          </a:xfrm>
          <a:noFill/>
        </p:spPr>
        <p:txBody>
          <a:bodyPr>
            <a:noAutofit/>
          </a:bodyPr>
          <a:lstStyle/>
          <a:p>
            <a:r>
              <a:rPr lang="ru-RU" sz="2000" b="1" dirty="0" smtClean="0">
                <a:solidFill>
                  <a:srgbClr val="A88000"/>
                </a:solidFill>
                <a:latin typeface="Times New Roman" pitchFamily="18" charset="0"/>
                <a:cs typeface="Times New Roman" pitchFamily="18" charset="0"/>
              </a:rPr>
              <a:t>МУНИЦИПАЛИТЕТ</a:t>
            </a:r>
            <a:endParaRPr lang="ru-RU" sz="2000" dirty="0">
              <a:solidFill>
                <a:srgbClr val="A88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2" y="4976981"/>
            <a:ext cx="7404636" cy="720080"/>
          </a:xfrm>
          <a:prstGeom prst="rect">
            <a:avLst/>
          </a:prstGeom>
          <a:ln>
            <a:noFill/>
          </a:ln>
        </p:spPr>
        <p:txBody>
          <a:bodyPr lIns="0" tIns="0" rIns="18288" bIns="0" anchor="b">
            <a:normAutofit fontScale="97500"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600" kern="0" dirty="0">
              <a:solidFill>
                <a:schemeClr val="accent1">
                  <a:lumMod val="60000"/>
                  <a:lumOff val="40000"/>
                </a:schemeClr>
              </a:solidFill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8976320" y="2636912"/>
            <a:ext cx="671459" cy="4320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" name="Рисунок 1"/>
          <p:cNvPicPr>
            <a:picLocks noChangeAspect="1" noChangeArrowheads="1"/>
          </p:cNvPicPr>
          <p:nvPr/>
        </p:nvPicPr>
        <p:blipFill rotWithShape="1">
          <a:blip r:embed="rId3" cstate="print">
            <a:lum contrast="12000"/>
          </a:blip>
          <a:srcRect t="-2128" b="-2128"/>
          <a:stretch/>
        </p:blipFill>
        <p:spPr bwMode="auto">
          <a:xfrm>
            <a:off x="123123" y="227355"/>
            <a:ext cx="960000" cy="1181973"/>
          </a:xfrm>
          <a:prstGeom prst="rect">
            <a:avLst/>
          </a:prstGeom>
          <a:noFill/>
        </p:spPr>
      </p:pic>
      <p:sp>
        <p:nvSpPr>
          <p:cNvPr id="5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11552238" y="6337300"/>
            <a:ext cx="454023" cy="40957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4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3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31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ru-RU" altLang="ru-RU" sz="1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1415480" y="980728"/>
            <a:ext cx="10009112" cy="648072"/>
          </a:xfrm>
          <a:prstGeom prst="rect">
            <a:avLst/>
          </a:prstGeom>
          <a:solidFill>
            <a:schemeClr val="accent3">
              <a:lumMod val="20000"/>
              <a:lumOff val="80000"/>
              <a:alpha val="31000"/>
            </a:schemeClr>
          </a:solidFill>
          <a:ln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lvl="0" indent="0" algn="ctr" eaLnBrk="1" hangingPunct="1">
              <a:defRPr/>
            </a:pPr>
            <a:r>
              <a:rPr lang="ru-RU" sz="2400" b="1" dirty="0"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Занятие «Закрепление ПДД. Пешеходный переход»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3450" y="1628800"/>
            <a:ext cx="7778750" cy="477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725293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F5F9C3A-F514-4B88-A3C3-A593C4FCEE43}" type="slidenum">
              <a:rPr lang="ru-RU" smtClean="0"/>
              <a:pPr>
                <a:defRPr/>
              </a:pPr>
              <a:t>8</a:t>
            </a:fld>
            <a:endParaRPr lang="ru-RU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352" y="1052736"/>
            <a:ext cx="5688632" cy="50734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0016" y="1124744"/>
            <a:ext cx="5572636" cy="50734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1088054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59496" y="332656"/>
            <a:ext cx="10094912" cy="1152127"/>
          </a:xfrm>
        </p:spPr>
        <p:txBody>
          <a:bodyPr/>
          <a:lstStyle/>
          <a:p>
            <a:pPr lvl="0" algn="l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 smtClean="0">
                <a:solidFill>
                  <a:srgbClr val="A88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/>
            </a:r>
            <a:br>
              <a:rPr lang="ru-RU" sz="2000" b="1" dirty="0" smtClean="0">
                <a:solidFill>
                  <a:srgbClr val="A88000"/>
                </a:solidFill>
                <a:latin typeface="Times New Roman" pitchFamily="18" charset="0"/>
                <a:ea typeface="+mn-ea"/>
                <a:cs typeface="Times New Roman" pitchFamily="18" charset="0"/>
              </a:rPr>
            </a:br>
            <a:r>
              <a:rPr lang="ru-RU" sz="2000" b="1" dirty="0" smtClean="0">
                <a:solidFill>
                  <a:srgbClr val="A88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МИНИСТЕРСТВО </a:t>
            </a:r>
            <a:r>
              <a:rPr lang="ru-RU" sz="2000" b="1" dirty="0">
                <a:solidFill>
                  <a:srgbClr val="A88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ОБРАЗОВАНИЯ</a:t>
            </a:r>
            <a:br>
              <a:rPr lang="ru-RU" sz="2000" b="1" dirty="0">
                <a:solidFill>
                  <a:srgbClr val="A88000"/>
                </a:solidFill>
                <a:latin typeface="Times New Roman" pitchFamily="18" charset="0"/>
                <a:ea typeface="+mn-ea"/>
                <a:cs typeface="Times New Roman" pitchFamily="18" charset="0"/>
              </a:rPr>
            </a:br>
            <a:r>
              <a:rPr lang="ru-RU" sz="2000" b="1" dirty="0">
                <a:solidFill>
                  <a:srgbClr val="A88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ТВЕРСКОЙ ОБЛАСТИ</a:t>
            </a:r>
            <a:br>
              <a:rPr lang="ru-RU" sz="2000" b="1" dirty="0">
                <a:solidFill>
                  <a:srgbClr val="A88000"/>
                </a:solidFill>
                <a:latin typeface="Times New Roman" pitchFamily="18" charset="0"/>
                <a:ea typeface="+mn-ea"/>
                <a:cs typeface="Times New Roman" pitchFamily="18" charset="0"/>
              </a:rPr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b="1" dirty="0"/>
              <a:t>18 сентября размещены памятки по темам безопасности на официальном сайте и на стенде в приемном помещении детского сада.</a:t>
            </a:r>
          </a:p>
          <a:p>
            <a:pPr marL="0" indent="0">
              <a:buNone/>
            </a:pPr>
            <a:r>
              <a:rPr lang="ru-RU" b="1" dirty="0"/>
              <a:t>        19 сентября состоялось родительское собрание, в ходе которого заведующим проведена беседа с родителями о безопасности на дороге и в быту.</a:t>
            </a:r>
          </a:p>
          <a:p>
            <a:pPr marL="0" indent="0">
              <a:buNone/>
            </a:pPr>
            <a:r>
              <a:rPr lang="ru-RU" b="1" dirty="0"/>
              <a:t>         Воспитателем подготовлены памятки по темам безопасности и вручены родителям под роспись.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A30977F-2B5A-4F31-A432-12F513195ACA}" type="slidenum">
              <a:rPr lang="ru-RU" smtClean="0"/>
              <a:pPr>
                <a:defRPr/>
              </a:pPr>
              <a:t>9</a:t>
            </a:fld>
            <a:endParaRPr lang="ru-RU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9376" y="332657"/>
            <a:ext cx="1080120" cy="12961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5371460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24018</TotalTime>
  <Words>308</Words>
  <Application>Microsoft Office PowerPoint</Application>
  <PresentationFormat>Произвольный</PresentationFormat>
  <Paragraphs>50</Paragraphs>
  <Slides>13</Slides>
  <Notes>3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Тема Office</vt:lpstr>
      <vt:lpstr>Презентация PowerPoint</vt:lpstr>
      <vt:lpstr>Презентация PowerPoint</vt:lpstr>
      <vt:lpstr>МУНИЦИПАЛИТЕТ</vt:lpstr>
      <vt:lpstr> МИНИСТЕРСТВО ОБРАЗОВАНИЯ ТВЕРСКОЙ ОБЛАСТИ </vt:lpstr>
      <vt:lpstr>МУНИЦИПАЛИТЕТ</vt:lpstr>
      <vt:lpstr> МИНИСТЕРСТВО ОБРАЗОВАНИЯ ТВЕРСКОЙ ОБЛАСТИ </vt:lpstr>
      <vt:lpstr>МУНИЦИПАЛИТЕТ</vt:lpstr>
      <vt:lpstr>Презентация PowerPoint</vt:lpstr>
      <vt:lpstr> МИНИСТЕРСТВО ОБРАЗОВАНИЯ ТВЕРСКОЙ ОБЛАСТИ </vt:lpstr>
      <vt:lpstr>Презентация PowerPoint</vt:lpstr>
      <vt:lpstr>Презентация PowerPoint</vt:lpstr>
      <vt:lpstr> МИНИСТЕРСТВО ОБРАЗОВАНИЯ ТВЕРСКОЙ ОБЛАСТИ 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Нормативное подушевое финансирование  2008 год   Каспржак А.А. начальник департамента образования Тверской области</dc:title>
  <dc:creator>shlinchak</dc:creator>
  <cp:lastModifiedBy>1</cp:lastModifiedBy>
  <cp:revision>1988</cp:revision>
  <cp:lastPrinted>2020-07-31T07:10:39Z</cp:lastPrinted>
  <dcterms:created xsi:type="dcterms:W3CDTF">2007-11-20T06:26:01Z</dcterms:created>
  <dcterms:modified xsi:type="dcterms:W3CDTF">2023-09-28T08:29:41Z</dcterms:modified>
</cp:coreProperties>
</file>